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Rentgenov%C3%A9_z%C3%A1%C5%99en%C3%AD" TargetMode="External"/><Relationship Id="rId2" Type="http://schemas.openxmlformats.org/officeDocument/2006/relationships/hyperlink" Target="http://ulb.upol.cz/prednasky/zua11/lasery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Elektromagnetické záření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2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Zdroje záření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dirty="0"/>
              <a:t>Zdroje optického </a:t>
            </a:r>
            <a:r>
              <a:rPr lang="cs-CZ" dirty="0" smtClean="0"/>
              <a:t>záření </a:t>
            </a:r>
            <a:r>
              <a:rPr lang="cs-CZ" dirty="0"/>
              <a:t>jsou objekty, v nichž dochází k </a:t>
            </a:r>
            <a:r>
              <a:rPr lang="cs-CZ" dirty="0" smtClean="0"/>
              <a:t>přeměně různých forem </a:t>
            </a:r>
            <a:r>
              <a:rPr lang="cs-CZ" dirty="0"/>
              <a:t>energie na energii elektromagnetického </a:t>
            </a:r>
            <a:r>
              <a:rPr lang="cs-CZ" dirty="0" smtClean="0"/>
              <a:t>záření.</a:t>
            </a:r>
          </a:p>
          <a:p>
            <a:r>
              <a:rPr lang="cs-CZ" dirty="0" smtClean="0"/>
              <a:t>Rozdělení:</a:t>
            </a:r>
          </a:p>
          <a:p>
            <a:pPr lvl="1"/>
            <a:r>
              <a:rPr lang="cs-CZ" dirty="0" smtClean="0"/>
              <a:t>Přirozené (Slunce, oheň)</a:t>
            </a:r>
          </a:p>
          <a:p>
            <a:pPr lvl="1"/>
            <a:r>
              <a:rPr lang="cs-CZ" dirty="0" smtClean="0"/>
              <a:t>Umělé (žárovky, zářivky)</a:t>
            </a:r>
          </a:p>
          <a:p>
            <a:pPr lvl="1"/>
            <a:r>
              <a:rPr lang="cs-CZ" dirty="0" smtClean="0"/>
              <a:t>Tepelné (žárovky, obloukové lampy)</a:t>
            </a:r>
          </a:p>
          <a:p>
            <a:pPr lvl="1"/>
            <a:r>
              <a:rPr lang="cs-CZ" dirty="0" smtClean="0"/>
              <a:t>Luminiscenční (zářivky, výbojky, obrazovky)</a:t>
            </a:r>
          </a:p>
          <a:p>
            <a:pPr lvl="1"/>
            <a:r>
              <a:rPr lang="cs-CZ" dirty="0" smtClean="0"/>
              <a:t>Koherentní (lasery)</a:t>
            </a:r>
          </a:p>
          <a:p>
            <a:pPr lvl="1"/>
            <a:r>
              <a:rPr lang="cs-CZ" dirty="0" smtClean="0"/>
              <a:t>Nekoherentní (ostatní)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49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Žárovka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768752" cy="3528392"/>
          </a:xfrm>
        </p:spPr>
        <p:txBody>
          <a:bodyPr/>
          <a:lstStyle/>
          <a:p>
            <a:r>
              <a:rPr lang="cs-CZ" dirty="0"/>
              <a:t>Žárovky jsou tepelné zdroje </a:t>
            </a:r>
            <a:r>
              <a:rPr lang="cs-CZ" dirty="0" smtClean="0"/>
              <a:t>záření</a:t>
            </a:r>
            <a:r>
              <a:rPr lang="cs-CZ" dirty="0"/>
              <a:t>. Vlastní zdroj </a:t>
            </a:r>
            <a:r>
              <a:rPr lang="cs-CZ" dirty="0" smtClean="0"/>
              <a:t>záření </a:t>
            </a:r>
            <a:r>
              <a:rPr lang="cs-CZ" dirty="0"/>
              <a:t>je </a:t>
            </a:r>
            <a:r>
              <a:rPr lang="cs-CZ" dirty="0" smtClean="0"/>
              <a:t>rozžhavené wolframové </a:t>
            </a:r>
            <a:r>
              <a:rPr lang="cs-CZ" dirty="0"/>
              <a:t>vlákno, které je </a:t>
            </a:r>
            <a:r>
              <a:rPr lang="cs-CZ" dirty="0" smtClean="0"/>
              <a:t>umístěné </a:t>
            </a:r>
            <a:r>
              <a:rPr lang="cs-CZ" dirty="0"/>
              <a:t>ve </a:t>
            </a:r>
            <a:r>
              <a:rPr lang="cs-CZ" dirty="0" smtClean="0"/>
              <a:t>skleněné baňce </a:t>
            </a:r>
            <a:r>
              <a:rPr lang="cs-CZ" dirty="0"/>
              <a:t>s vakuem nebo </a:t>
            </a:r>
            <a:r>
              <a:rPr lang="cs-CZ" dirty="0" smtClean="0"/>
              <a:t>plněné</a:t>
            </a:r>
            <a:r>
              <a:rPr lang="cs-CZ" dirty="0"/>
              <a:t> </a:t>
            </a:r>
            <a:r>
              <a:rPr lang="cs-CZ" dirty="0" smtClean="0"/>
              <a:t>inertním </a:t>
            </a:r>
            <a:r>
              <a:rPr lang="cs-CZ" dirty="0"/>
              <a:t>plynem. </a:t>
            </a:r>
            <a:endParaRPr lang="cs-CZ" dirty="0" smtClean="0"/>
          </a:p>
          <a:p>
            <a:r>
              <a:rPr lang="cs-CZ" dirty="0" smtClean="0"/>
              <a:t>Tepelné </a:t>
            </a:r>
            <a:r>
              <a:rPr lang="cs-CZ" dirty="0"/>
              <a:t>zdroje </a:t>
            </a:r>
            <a:r>
              <a:rPr lang="cs-CZ" dirty="0" smtClean="0"/>
              <a:t>obecně </a:t>
            </a:r>
            <a:r>
              <a:rPr lang="cs-CZ" dirty="0"/>
              <a:t>mají pro viditelnou oblast spektra </a:t>
            </a:r>
            <a:r>
              <a:rPr lang="cs-CZ" dirty="0" smtClean="0"/>
              <a:t>malou účinnost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Větší světelnou účinnost </a:t>
            </a:r>
            <a:r>
              <a:rPr lang="cs-CZ" dirty="0"/>
              <a:t>mají </a:t>
            </a:r>
            <a:r>
              <a:rPr lang="cs-CZ" dirty="0" smtClean="0"/>
              <a:t>žárovky halogenové</a:t>
            </a:r>
            <a:r>
              <a:rPr lang="cs-CZ" dirty="0"/>
              <a:t>, které jsou </a:t>
            </a:r>
            <a:r>
              <a:rPr lang="cs-CZ" dirty="0" smtClean="0"/>
              <a:t>naplněny směsí </a:t>
            </a:r>
            <a:r>
              <a:rPr lang="cs-CZ" dirty="0"/>
              <a:t>inertního plynu a halogenu (jódu</a:t>
            </a:r>
            <a:r>
              <a:rPr lang="cs-CZ" dirty="0" smtClean="0"/>
              <a:t>). 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04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Luminiscenční zdroje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7056784" cy="4032448"/>
          </a:xfrm>
        </p:spPr>
        <p:txBody>
          <a:bodyPr/>
          <a:lstStyle/>
          <a:p>
            <a:r>
              <a:rPr lang="cs-CZ" dirty="0"/>
              <a:t>U </a:t>
            </a:r>
            <a:r>
              <a:rPr lang="cs-CZ" dirty="0" smtClean="0"/>
              <a:t>luminiscenčních zdrojů </a:t>
            </a:r>
            <a:r>
              <a:rPr lang="cs-CZ" dirty="0"/>
              <a:t>optického </a:t>
            </a:r>
            <a:r>
              <a:rPr lang="cs-CZ" dirty="0" smtClean="0"/>
              <a:t>záření </a:t>
            </a:r>
            <a:r>
              <a:rPr lang="cs-CZ" dirty="0"/>
              <a:t>se využívá luminiscence </a:t>
            </a:r>
            <a:r>
              <a:rPr lang="cs-CZ" dirty="0" smtClean="0"/>
              <a:t>plynů nebo </a:t>
            </a:r>
            <a:r>
              <a:rPr lang="cs-CZ" dirty="0"/>
              <a:t>pevných látek, která v nich vzniká </a:t>
            </a:r>
            <a:r>
              <a:rPr lang="cs-CZ" dirty="0" smtClean="0"/>
              <a:t>např. při průchodu </a:t>
            </a:r>
            <a:r>
              <a:rPr lang="cs-CZ" dirty="0"/>
              <a:t>elektrického proudu.</a:t>
            </a:r>
          </a:p>
          <a:p>
            <a:r>
              <a:rPr lang="cs-CZ" dirty="0"/>
              <a:t>Látky, ve kterých luminiscence vzniká se nazývají </a:t>
            </a:r>
            <a:r>
              <a:rPr lang="cs-CZ" dirty="0" smtClean="0"/>
              <a:t>luminofory</a:t>
            </a:r>
          </a:p>
          <a:p>
            <a:r>
              <a:rPr lang="cs-CZ" dirty="0" smtClean="0"/>
              <a:t>Využití je např. v zářivkách, výbojkách či </a:t>
            </a:r>
            <a:r>
              <a:rPr lang="cs-CZ" dirty="0" err="1" smtClean="0"/>
              <a:t>úsporkách</a:t>
            </a:r>
            <a:r>
              <a:rPr lang="cs-CZ" dirty="0" smtClean="0"/>
              <a:t> 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34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Laser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1196752"/>
            <a:ext cx="7056784" cy="3240360"/>
          </a:xfrm>
        </p:spPr>
        <p:txBody>
          <a:bodyPr>
            <a:normAutofit fontScale="92500"/>
          </a:bodyPr>
          <a:lstStyle/>
          <a:p>
            <a:r>
              <a:rPr lang="en-US" dirty="0"/>
              <a:t>Laser (</a:t>
            </a:r>
            <a:r>
              <a:rPr lang="en-US" i="1" dirty="0"/>
              <a:t>Light Amplification by Stimulated Emission of Radiation </a:t>
            </a:r>
            <a:r>
              <a:rPr lang="en-US" dirty="0"/>
              <a:t>– </a:t>
            </a:r>
            <a:r>
              <a:rPr lang="cs-CZ" dirty="0" smtClean="0"/>
              <a:t>zesilování světla </a:t>
            </a:r>
            <a:r>
              <a:rPr lang="cs-CZ" dirty="0"/>
              <a:t>stimulovanou emisí </a:t>
            </a:r>
            <a:r>
              <a:rPr lang="cs-CZ" dirty="0" smtClean="0"/>
              <a:t>záření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Zdroj </a:t>
            </a:r>
            <a:r>
              <a:rPr lang="cs-CZ" dirty="0"/>
              <a:t>koherentního elektromagnetického </a:t>
            </a:r>
            <a:r>
              <a:rPr lang="cs-CZ" dirty="0" smtClean="0"/>
              <a:t>záření nejčastěji </a:t>
            </a:r>
            <a:r>
              <a:rPr lang="cs-CZ" dirty="0"/>
              <a:t>ve viditelné, ultrafialové nebo </a:t>
            </a:r>
            <a:r>
              <a:rPr lang="cs-CZ" dirty="0" smtClean="0"/>
              <a:t>infračervené </a:t>
            </a:r>
            <a:r>
              <a:rPr lang="cs-CZ" dirty="0"/>
              <a:t>oblasti spektra, využívající </a:t>
            </a:r>
            <a:r>
              <a:rPr lang="cs-CZ" dirty="0" smtClean="0"/>
              <a:t>jevu stimulované </a:t>
            </a:r>
            <a:r>
              <a:rPr lang="cs-CZ" dirty="0"/>
              <a:t>emise </a:t>
            </a:r>
            <a:r>
              <a:rPr lang="cs-CZ" dirty="0" smtClean="0"/>
              <a:t>záření </a:t>
            </a:r>
            <a:r>
              <a:rPr lang="cs-CZ" dirty="0"/>
              <a:t>aktivních </a:t>
            </a:r>
            <a:r>
              <a:rPr lang="cs-CZ" dirty="0" smtClean="0"/>
              <a:t>částic buzených vnějším </a:t>
            </a:r>
            <a:r>
              <a:rPr lang="cs-CZ" dirty="0"/>
              <a:t>zdrojem energie. </a:t>
            </a:r>
            <a:endParaRPr lang="cs-CZ" dirty="0" smtClean="0"/>
          </a:p>
          <a:p>
            <a:r>
              <a:rPr lang="cs-CZ" dirty="0" smtClean="0"/>
              <a:t>Laserové záření </a:t>
            </a:r>
            <a:r>
              <a:rPr lang="cs-CZ" dirty="0"/>
              <a:t>však </a:t>
            </a:r>
            <a:r>
              <a:rPr lang="cs-CZ" dirty="0" smtClean="0"/>
              <a:t>může </a:t>
            </a:r>
            <a:r>
              <a:rPr lang="cs-CZ" dirty="0"/>
              <a:t>mít vlnovou </a:t>
            </a:r>
            <a:r>
              <a:rPr lang="cs-CZ" dirty="0" smtClean="0"/>
              <a:t>délku podle </a:t>
            </a:r>
            <a:r>
              <a:rPr lang="cs-CZ" dirty="0"/>
              <a:t>typu laseru od gama </a:t>
            </a:r>
            <a:r>
              <a:rPr lang="cs-CZ" dirty="0" smtClean="0"/>
              <a:t>záření</a:t>
            </a:r>
            <a:r>
              <a:rPr lang="cs-CZ" dirty="0"/>
              <a:t>, </a:t>
            </a:r>
            <a:r>
              <a:rPr lang="cs-CZ" dirty="0" smtClean="0"/>
              <a:t>přes </a:t>
            </a:r>
            <a:r>
              <a:rPr lang="cs-CZ" dirty="0"/>
              <a:t>rentgenové, ultrafialové a viditelné vlnové </a:t>
            </a:r>
            <a:r>
              <a:rPr lang="cs-CZ" dirty="0" smtClean="0"/>
              <a:t>délky až </a:t>
            </a:r>
            <a:r>
              <a:rPr lang="cs-CZ" dirty="0"/>
              <a:t>po mikrovlnné </a:t>
            </a:r>
            <a:r>
              <a:rPr lang="cs-CZ" dirty="0" smtClean="0"/>
              <a:t>záření.[1]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323528" y="4581128"/>
            <a:ext cx="8468708" cy="1816106"/>
            <a:chOff x="179512" y="4925262"/>
            <a:chExt cx="8468708" cy="1816106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512" y="5157192"/>
              <a:ext cx="4392488" cy="1250663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76055" y="4925262"/>
              <a:ext cx="3572165" cy="1816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269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Rentgenka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7344816" cy="244827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Jedná se o vakuovou trubici obsahující 2 elektrody: katodu a anodu. Nejčastěji bývají obě zhotoveny z wolframu, pro </a:t>
            </a:r>
            <a:r>
              <a:rPr lang="cs-CZ" dirty="0" smtClean="0"/>
              <a:t>mamografické </a:t>
            </a:r>
            <a:r>
              <a:rPr lang="cs-CZ" dirty="0"/>
              <a:t>vyšetření se používá molybdenová anoda (měkčí RTG záření). </a:t>
            </a:r>
            <a:endParaRPr lang="cs-CZ" dirty="0" smtClean="0"/>
          </a:p>
          <a:p>
            <a:pPr algn="just"/>
            <a:r>
              <a:rPr lang="cs-CZ" dirty="0" smtClean="0"/>
              <a:t>Pro </a:t>
            </a:r>
            <a:r>
              <a:rPr lang="cs-CZ" dirty="0"/>
              <a:t>snížení radiační dávky a vyšší ostrost při zobrazování se stíní (nejčastěji olovem). Na elektrody je přiváděno velmi vysoké napětí, což vede k urychlení elektronů. </a:t>
            </a:r>
            <a:r>
              <a:rPr lang="cs-CZ" dirty="0" smtClean="0"/>
              <a:t>[2]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789040"/>
            <a:ext cx="4890120" cy="275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1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8496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		19. 1. 2013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 smtClean="0">
                <a:hlinkClick r:id="rId2"/>
              </a:rPr>
              <a:t>http://</a:t>
            </a:r>
            <a:r>
              <a:rPr lang="cs-CZ" i="1" dirty="0" smtClean="0">
                <a:hlinkClick r:id="rId2"/>
              </a:rPr>
              <a:t>ulb.upol.cz/prednasky/zua11/lasery.pdf</a:t>
            </a:r>
            <a:r>
              <a:rPr lang="cs-CZ" i="1" dirty="0" smtClean="0"/>
              <a:t> </a:t>
            </a:r>
            <a:endParaRPr lang="cs-CZ" dirty="0" smtClean="0"/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www.wikiskripta.eu/index.php/Rentgenov%C3%A9_z%C3%A1%C5%99en%C3%AD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80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309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Elektromagnetické záření 2</vt:lpstr>
      <vt:lpstr>Zdroje záření</vt:lpstr>
      <vt:lpstr>Žárovka</vt:lpstr>
      <vt:lpstr>Luminiscenční zdroje</vt:lpstr>
      <vt:lpstr>Laser</vt:lpstr>
      <vt:lpstr>Rentgenka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Elektromagnetické záření 2</dc:title>
  <dc:creator>Petr Machálek</dc:creator>
  <cp:lastModifiedBy>Petr Machálek</cp:lastModifiedBy>
  <cp:revision>1</cp:revision>
  <dcterms:created xsi:type="dcterms:W3CDTF">2013-01-19T00:48:34Z</dcterms:created>
  <dcterms:modified xsi:type="dcterms:W3CDTF">2013-01-19T00:49:09Z</dcterms:modified>
</cp:coreProperties>
</file>